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76" r:id="rId5"/>
    <p:sldId id="277" r:id="rId6"/>
    <p:sldId id="278" r:id="rId7"/>
    <p:sldId id="267" r:id="rId8"/>
    <p:sldId id="279" r:id="rId9"/>
    <p:sldId id="280" r:id="rId10"/>
    <p:sldId id="281" r:id="rId11"/>
    <p:sldId id="282" r:id="rId12"/>
    <p:sldId id="266" r:id="rId13"/>
    <p:sldId id="284" r:id="rId14"/>
    <p:sldId id="285" r:id="rId15"/>
    <p:sldId id="286" r:id="rId16"/>
    <p:sldId id="287" r:id="rId17"/>
    <p:sldId id="268" r:id="rId18"/>
    <p:sldId id="288" r:id="rId19"/>
    <p:sldId id="289" r:id="rId20"/>
    <p:sldId id="26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52921-85D0-E811-9438-C521B2D10A4D}" name="송대석" initials="송" userId="송대석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2DCE82"/>
    <a:srgbClr val="FF2DDA"/>
    <a:srgbClr val="B2B2AF"/>
    <a:srgbClr val="4C4747"/>
    <a:srgbClr val="FEC9B8"/>
    <a:srgbClr val="FD6231"/>
    <a:srgbClr val="C8E4E5"/>
    <a:srgbClr val="FE9E7E"/>
    <a:srgbClr val="C4C8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06" autoAdjust="0"/>
    <p:restoredTop sz="83916" autoAdjust="0"/>
  </p:normalViewPr>
  <p:slideViewPr>
    <p:cSldViewPr snapToGrid="0" showGuides="1">
      <p:cViewPr varScale="1">
        <p:scale>
          <a:sx n="97" d="100"/>
          <a:sy n="97" d="100"/>
        </p:scale>
        <p:origin x="1566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024E6-3E09-42DC-BB27-160646E21583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BEED5-0A80-44E1-B68B-6AFB653D3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7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076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83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031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046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716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566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758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845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093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642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215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719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889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142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682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513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84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477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9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94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27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4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95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921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8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28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1916F-3367-49A6-AF9E-D718BD8BA8FC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7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66498" y="2274838"/>
            <a:ext cx="71208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2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디지털 영상처리</a:t>
            </a:r>
            <a:endParaRPr lang="en-US" altLang="ko-KR" sz="7200" dirty="0">
              <a:ln>
                <a:solidFill>
                  <a:srgbClr val="FE9E7E">
                    <a:alpha val="20000"/>
                  </a:srgbClr>
                </a:solidFill>
              </a:ln>
              <a:solidFill>
                <a:srgbClr val="FE9E7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r"/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9</a:t>
            </a:r>
            <a:r>
              <a:rPr lang="ko-KR" altLang="en-US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주차</a:t>
            </a:r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(6.6 ~6.9)</a:t>
            </a:r>
            <a:endParaRPr lang="ko-KR" altLang="en-US" sz="7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021870"/>
              </p:ext>
            </p:extLst>
          </p:nvPr>
        </p:nvGraphicFramePr>
        <p:xfrm>
          <a:off x="779975" y="5122854"/>
          <a:ext cx="439693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05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13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1041009" y="970671"/>
            <a:ext cx="3212513" cy="3341753"/>
            <a:chOff x="1041009" y="970671"/>
            <a:chExt cx="3212513" cy="3341753"/>
          </a:xfrm>
        </p:grpSpPr>
        <p:sp>
          <p:nvSpPr>
            <p:cNvPr id="18" name="타원 17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517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935419" cy="1163374"/>
            <a:chOff x="960681" y="2615402"/>
            <a:chExt cx="293541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9354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영상 분할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21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RGB </a:t>
              </a:r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벡터</a:t>
              </a:r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공간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308958" y="720775"/>
            <a:ext cx="7820713" cy="763302"/>
            <a:chOff x="6796429" y="1608522"/>
            <a:chExt cx="7820713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2069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HSI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와 결과 차이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7817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분할은 일반적으로 직관적인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HSI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보다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RGB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 벡터를 사용해서 더 나은 결과를 얻을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6927C1E-1DB5-8C84-90CC-3A584C8ADEA4}"/>
              </a:ext>
            </a:extLst>
          </p:cNvPr>
          <p:cNvGrpSpPr/>
          <p:nvPr/>
        </p:nvGrpSpPr>
        <p:grpSpPr>
          <a:xfrm>
            <a:off x="4308958" y="1812155"/>
            <a:ext cx="5579202" cy="763302"/>
            <a:chOff x="6796429" y="1608522"/>
            <a:chExt cx="5579202" cy="7633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F89EAD-FBEA-01D3-D6B8-5EB2AB524FE2}"/>
                </a:ext>
              </a:extLst>
            </p:cNvPr>
            <p:cNvSpPr txBox="1"/>
            <p:nvPr/>
          </p:nvSpPr>
          <p:spPr>
            <a:xfrm>
              <a:off x="6796429" y="1608522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유사성의 척도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17BA96-F7DB-C250-508D-C4EFB73DD3AE}"/>
                </a:ext>
              </a:extLst>
            </p:cNvPr>
            <p:cNvSpPr txBox="1"/>
            <p:nvPr/>
          </p:nvSpPr>
          <p:spPr>
            <a:xfrm>
              <a:off x="6800066" y="2064047"/>
              <a:ext cx="5575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비교를 수행하기 위한 가장 간단한 척도 중 하나는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Euclid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거리이다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D746152-9BA1-2CB2-5A0F-E2D202951F91}"/>
              </a:ext>
            </a:extLst>
          </p:cNvPr>
          <p:cNvGrpSpPr/>
          <p:nvPr/>
        </p:nvGrpSpPr>
        <p:grpSpPr>
          <a:xfrm>
            <a:off x="4308958" y="4884239"/>
            <a:ext cx="7644383" cy="978745"/>
            <a:chOff x="6796429" y="1608522"/>
            <a:chExt cx="7644383" cy="9787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C28EEB-87A1-1220-43FD-B4F135B9884C}"/>
                </a:ext>
              </a:extLst>
            </p:cNvPr>
            <p:cNvSpPr txBox="1"/>
            <p:nvPr/>
          </p:nvSpPr>
          <p:spPr>
            <a:xfrm>
              <a:off x="6796429" y="1608522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비교 방법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471784-827E-77C9-3B3F-7CE251C3AAC1}"/>
                </a:ext>
              </a:extLst>
            </p:cNvPr>
            <p:cNvSpPr txBox="1"/>
            <p:nvPr/>
          </p:nvSpPr>
          <p:spPr>
            <a:xfrm>
              <a:off x="6800066" y="2064047"/>
              <a:ext cx="76407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관심 컬러들을 대표하는 샘플 컬러 점들의 평균 컬러를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RGB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벡터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a,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임의의 점을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z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라고 할 때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</a:p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z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와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a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간의 거리가 문턱치 미만이면 유사하다고 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4102" name="Picture 6" descr="Similarity, Neighbors, and Clusters">
            <a:extLst>
              <a:ext uri="{FF2B5EF4-FFF2-40B4-BE49-F238E27FC236}">
                <a16:creationId xmlns:a16="http://schemas.microsoft.com/office/drawing/2014/main" id="{DEABE490-8F0B-A1D2-191E-05E00F221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957" y="2659021"/>
            <a:ext cx="4110941" cy="199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24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935419" cy="1163374"/>
            <a:chOff x="960681" y="2615402"/>
            <a:chExt cx="293541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9354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영상 분할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21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RGB </a:t>
              </a:r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벡터</a:t>
              </a:r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공간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308958" y="690081"/>
            <a:ext cx="6060103" cy="978745"/>
            <a:chOff x="6796429" y="1608522"/>
            <a:chExt cx="6060103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구 모양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056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문턱치 미만인 점들의 위치는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RGB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공간에서 속이 꽉 찬 구를 형성한다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구에 포함된 점들은 지정 컬러 기준을 충족하며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바깥 점들은 그렇지 않다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6927C1E-1DB5-8C84-90CC-3A584C8ADEA4}"/>
              </a:ext>
            </a:extLst>
          </p:cNvPr>
          <p:cNvGrpSpPr/>
          <p:nvPr/>
        </p:nvGrpSpPr>
        <p:grpSpPr>
          <a:xfrm>
            <a:off x="4308958" y="2068641"/>
            <a:ext cx="7379374" cy="978745"/>
            <a:chOff x="6796429" y="1608522"/>
            <a:chExt cx="7379374" cy="97874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F89EAD-FBEA-01D3-D6B8-5EB2AB524FE2}"/>
                </a:ext>
              </a:extLst>
            </p:cNvPr>
            <p:cNvSpPr txBox="1"/>
            <p:nvPr/>
          </p:nvSpPr>
          <p:spPr>
            <a:xfrm>
              <a:off x="6796429" y="1608522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바운딩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박스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17BA96-F7DB-C250-508D-C4EFB73DD3AE}"/>
                </a:ext>
              </a:extLst>
            </p:cNvPr>
            <p:cNvSpPr txBox="1"/>
            <p:nvPr/>
          </p:nvSpPr>
          <p:spPr>
            <a:xfrm>
              <a:off x="6800066" y="2064047"/>
              <a:ext cx="73757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구 모양은 계산 비용이 높을 수 있어서 절충안으로 계산이 간단한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바운딩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박스를 사용한다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임의의 점이 박스 표면이나 내부에 있는지를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Euclid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거리로 측정하여 분할한다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F6F53697-47B9-E279-3AB9-B8DB0EBF4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3"/>
          <a:stretch/>
        </p:blipFill>
        <p:spPr bwMode="auto">
          <a:xfrm>
            <a:off x="3848131" y="3810614"/>
            <a:ext cx="8343869" cy="304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ACC413-AC6C-AE1F-2CBF-42B471F6B854}"/>
              </a:ext>
            </a:extLst>
          </p:cNvPr>
          <p:cNvSpPr txBox="1"/>
          <p:nvPr/>
        </p:nvSpPr>
        <p:spPr>
          <a:xfrm>
            <a:off x="5810165" y="3902726"/>
            <a:ext cx="441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이를 기준으로 이진 영상을 만들 수 있다</a:t>
            </a:r>
            <a:r>
              <a:rPr lang="en-US" altLang="ko-KR" b="1" dirty="0">
                <a:solidFill>
                  <a:schemeClr val="bg1"/>
                </a:solidFill>
                <a:highlight>
                  <a:srgbClr val="000000"/>
                </a:highlight>
              </a:rPr>
              <a:t>.</a:t>
            </a:r>
            <a:endParaRPr lang="ko-KR" altLang="en-US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BFF80B0-D9CB-C575-DCC6-19213A2B7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" r="10372" b="33738"/>
          <a:stretch/>
        </p:blipFill>
        <p:spPr bwMode="auto">
          <a:xfrm>
            <a:off x="4879285" y="3102801"/>
            <a:ext cx="6281559" cy="375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14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59789" y="1050511"/>
            <a:ext cx="181011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11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07256" y="3252739"/>
            <a:ext cx="55194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컬러 영상 노이즈</a:t>
            </a:r>
          </a:p>
        </p:txBody>
      </p:sp>
    </p:spTree>
    <p:extLst>
      <p:ext uri="{BB962C8B-B14F-4D97-AF65-F5344CB8AC3E}">
        <p14:creationId xmlns:p14="http://schemas.microsoft.com/office/powerpoint/2010/main" val="715245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4368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7633"/>
            <a:ext cx="3345788" cy="1163374"/>
            <a:chOff x="960681" y="2615402"/>
            <a:chExt cx="3345788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3457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영상 노이즈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정의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9927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890596" y="1706247"/>
            <a:ext cx="5880567" cy="978745"/>
            <a:chOff x="6796429" y="1608522"/>
            <a:chExt cx="5880567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24160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영상의 노이즈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58769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각 컬러 채널에 대해 같은 특성을 가지나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 채널들이 노이즈에 대해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다르게 영향을 받을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3755CA2-E405-EEDA-22C4-951318DB52F3}"/>
              </a:ext>
            </a:extLst>
          </p:cNvPr>
          <p:cNvGrpSpPr/>
          <p:nvPr/>
        </p:nvGrpSpPr>
        <p:grpSpPr>
          <a:xfrm>
            <a:off x="4890596" y="3052408"/>
            <a:ext cx="5348370" cy="978745"/>
            <a:chOff x="6796429" y="1608522"/>
            <a:chExt cx="5348370" cy="97874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AE69DD-FC45-92D9-D2B4-32A7FA048473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원인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F11262-8358-F1B8-364E-8369D54233E4}"/>
                </a:ext>
              </a:extLst>
            </p:cNvPr>
            <p:cNvSpPr txBox="1"/>
            <p:nvPr/>
          </p:nvSpPr>
          <p:spPr>
            <a:xfrm>
              <a:off x="6800066" y="2064047"/>
              <a:ext cx="5344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특정 채널 전자회로가 제대로 작동하지 않을 때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 채널 각각에서 받을 수 있는 조명의 상대적 세기의 차이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0136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4368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7633"/>
            <a:ext cx="3345788" cy="1163374"/>
            <a:chOff x="960681" y="2615402"/>
            <a:chExt cx="3345788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3457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영상 노이즈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정의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9927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890596" y="520187"/>
            <a:ext cx="6761834" cy="978745"/>
            <a:chOff x="6796429" y="1608522"/>
            <a:chExt cx="6761834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예시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7581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CCD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카메라의 적색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거부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필터의 사용은 적색 센서의 받는 조명의 세기를 줄인다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조명 레벨이 낮을 수록 노이즈가 많이 낀다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7848E5-2B98-CED7-BBA0-B0D017676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9"/>
          <a:stretch/>
        </p:blipFill>
        <p:spPr bwMode="auto">
          <a:xfrm>
            <a:off x="4890595" y="1554347"/>
            <a:ext cx="5327461" cy="530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1C2F68-961B-5DB1-B079-08540FC282B8}"/>
              </a:ext>
            </a:extLst>
          </p:cNvPr>
          <p:cNvSpPr txBox="1"/>
          <p:nvPr/>
        </p:nvSpPr>
        <p:spPr>
          <a:xfrm>
            <a:off x="5846582" y="155434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R, 8-bit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28F684-5654-1560-9729-841BDECBE79E}"/>
              </a:ext>
            </a:extLst>
          </p:cNvPr>
          <p:cNvSpPr txBox="1"/>
          <p:nvPr/>
        </p:nvSpPr>
        <p:spPr>
          <a:xfrm>
            <a:off x="8461828" y="1554347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G, 8-bit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A754B-EE05-9F24-CEA7-0040BAAB628E}"/>
              </a:ext>
            </a:extLst>
          </p:cNvPr>
          <p:cNvSpPr txBox="1"/>
          <p:nvPr/>
        </p:nvSpPr>
        <p:spPr>
          <a:xfrm>
            <a:off x="5846582" y="4186565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B, 8-bit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1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4368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7633"/>
            <a:ext cx="3345788" cy="1163374"/>
            <a:chOff x="960681" y="2615402"/>
            <a:chExt cx="3345788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3457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영상 노이즈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정의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9927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890596" y="710810"/>
            <a:ext cx="6380126" cy="978745"/>
            <a:chOff x="6796429" y="1608522"/>
            <a:chExt cx="6380126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13051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HSV(HSI)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3764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HSV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성분 모두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RGB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각 성분을 통해서 계산되기에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RGB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중 하나의 성분이라도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노이즈가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껴있다면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전환할 때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HSV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모든 채널로 노이즈가 전파된다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D591E2-8EC6-203A-63C6-8180BDA4B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" r="935" b="16109"/>
          <a:stretch/>
        </p:blipFill>
        <p:spPr bwMode="auto">
          <a:xfrm>
            <a:off x="2014233" y="3411640"/>
            <a:ext cx="10177767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7E3B88-F3C4-FDE5-64AB-EA0A83F8B3EA}"/>
              </a:ext>
            </a:extLst>
          </p:cNvPr>
          <p:cNvGrpSpPr/>
          <p:nvPr/>
        </p:nvGrpSpPr>
        <p:grpSpPr>
          <a:xfrm>
            <a:off x="4890596" y="2056303"/>
            <a:ext cx="5357410" cy="978745"/>
            <a:chOff x="6796429" y="1608522"/>
            <a:chExt cx="5357410" cy="9787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59B8B32-A2D3-7803-1941-E79818CD31BA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밝기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D3A9B5-5DD6-7D77-C4B9-FA61031DD6A4}"/>
                </a:ext>
              </a:extLst>
            </p:cNvPr>
            <p:cNvSpPr txBox="1"/>
            <p:nvPr/>
          </p:nvSpPr>
          <p:spPr>
            <a:xfrm>
              <a:off x="6800066" y="2064047"/>
              <a:ext cx="53537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RGB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채널의 평균이기 때문에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RGB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각 성분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(HSV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의 색상과 채도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노이즈가 있더라도 비교적 부드럽다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ABD9D57-90AC-CCFA-CE94-3F622A044D5F}"/>
              </a:ext>
            </a:extLst>
          </p:cNvPr>
          <p:cNvSpPr txBox="1"/>
          <p:nvPr/>
        </p:nvSpPr>
        <p:spPr>
          <a:xfrm>
            <a:off x="3312865" y="3493122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Hue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8BC56B-9463-59A9-BE19-4AB82A2D190A}"/>
              </a:ext>
            </a:extLst>
          </p:cNvPr>
          <p:cNvSpPr txBox="1"/>
          <p:nvPr/>
        </p:nvSpPr>
        <p:spPr>
          <a:xfrm>
            <a:off x="6502399" y="3493122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Saturation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40190A-3DBF-A0BB-06E2-CCAC29A3CBF0}"/>
              </a:ext>
            </a:extLst>
          </p:cNvPr>
          <p:cNvSpPr txBox="1"/>
          <p:nvPr/>
        </p:nvSpPr>
        <p:spPr>
          <a:xfrm>
            <a:off x="9641084" y="3510482"/>
            <a:ext cx="189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Value(Intensity)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88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4368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7633"/>
            <a:ext cx="3345788" cy="1163374"/>
            <a:chOff x="960681" y="2615402"/>
            <a:chExt cx="3345788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3457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영상 노이즈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정의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9927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890596" y="362282"/>
            <a:ext cx="5821768" cy="763302"/>
            <a:chOff x="6796429" y="1608522"/>
            <a:chExt cx="5821768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9364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예시 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2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5818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RGB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중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G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성분에만 소금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-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후추 노이즈가 낀 영상을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HSV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로 전환했을 때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pic>
        <p:nvPicPr>
          <p:cNvPr id="26" name="Picture 4">
            <a:extLst>
              <a:ext uri="{FF2B5EF4-FFF2-40B4-BE49-F238E27FC236}">
                <a16:creationId xmlns:a16="http://schemas.microsoft.com/office/drawing/2014/main" id="{291A10F9-E18C-4E3E-E64C-D4BA51E7F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9"/>
          <a:stretch/>
        </p:blipFill>
        <p:spPr bwMode="auto">
          <a:xfrm>
            <a:off x="4885392" y="1180999"/>
            <a:ext cx="5693753" cy="56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912488B-85F9-DBB8-36C2-61BA84EFDADF}"/>
              </a:ext>
            </a:extLst>
          </p:cNvPr>
          <p:cNvSpPr/>
          <p:nvPr/>
        </p:nvSpPr>
        <p:spPr>
          <a:xfrm>
            <a:off x="4972050" y="817807"/>
            <a:ext cx="3829050" cy="307777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30F705E-3C13-3607-B755-73EA50F40495}"/>
              </a:ext>
            </a:extLst>
          </p:cNvPr>
          <p:cNvCxnSpPr>
            <a:stCxn id="2" idx="2"/>
          </p:cNvCxnSpPr>
          <p:nvPr/>
        </p:nvCxnSpPr>
        <p:spPr>
          <a:xfrm>
            <a:off x="6886575" y="1125584"/>
            <a:ext cx="0" cy="41860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0EF8835-BD9B-810F-D5CD-722DEFD93733}"/>
              </a:ext>
            </a:extLst>
          </p:cNvPr>
          <p:cNvSpPr txBox="1"/>
          <p:nvPr/>
        </p:nvSpPr>
        <p:spPr>
          <a:xfrm>
            <a:off x="8877299" y="131426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Hue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7E4A9F-A7DB-B89F-8590-978AD6BBBC93}"/>
              </a:ext>
            </a:extLst>
          </p:cNvPr>
          <p:cNvSpPr txBox="1"/>
          <p:nvPr/>
        </p:nvSpPr>
        <p:spPr>
          <a:xfrm>
            <a:off x="8298101" y="4030411"/>
            <a:ext cx="189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Value(Intensity)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8325F8-8AB5-4D13-115B-7591463FEABA}"/>
              </a:ext>
            </a:extLst>
          </p:cNvPr>
          <p:cNvSpPr txBox="1"/>
          <p:nvPr/>
        </p:nvSpPr>
        <p:spPr>
          <a:xfrm>
            <a:off x="5753100" y="4030411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Saturation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1951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/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3079" y="3119510"/>
            <a:ext cx="4826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컬러 영상 압축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504" y="1050511"/>
            <a:ext cx="3465953" cy="1862048"/>
            <a:chOff x="8841098" y="1050511"/>
            <a:chExt cx="3465953" cy="1862048"/>
          </a:xfrm>
        </p:grpSpPr>
        <p:sp>
          <p:nvSpPr>
            <p:cNvPr id="10" name="TextBox 9"/>
            <p:cNvSpPr txBox="1"/>
            <p:nvPr/>
          </p:nvSpPr>
          <p:spPr>
            <a:xfrm>
              <a:off x="10496939" y="1050511"/>
              <a:ext cx="181011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15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04</a:t>
              </a:r>
              <a:endParaRPr lang="ko-KR" altLang="en-US" sz="1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841098" y="1981535"/>
              <a:ext cx="15220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3770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935419" cy="1163374"/>
            <a:chOff x="960681" y="2615402"/>
            <a:chExt cx="293541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9354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영상 압축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정의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308958" y="1447781"/>
            <a:ext cx="6101781" cy="978745"/>
            <a:chOff x="6796429" y="1608522"/>
            <a:chExt cx="6101781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사용처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0981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컬러를 표현할 때는 그레이를 표현할 때의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3~4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배의 비트 수가 필요하므로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 영상의 저장 및 전송에서 중요하다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E438EB-1E4E-D2FA-393B-BC7E67C63E2F}"/>
              </a:ext>
            </a:extLst>
          </p:cNvPr>
          <p:cNvGrpSpPr/>
          <p:nvPr/>
        </p:nvGrpSpPr>
        <p:grpSpPr>
          <a:xfrm>
            <a:off x="4308958" y="2708869"/>
            <a:ext cx="6778248" cy="763302"/>
            <a:chOff x="6796429" y="1608522"/>
            <a:chExt cx="6778248" cy="7633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A0E906-1134-0A9C-7F96-D8EE87CDA12C}"/>
                </a:ext>
              </a:extLst>
            </p:cNvPr>
            <p:cNvSpPr txBox="1"/>
            <p:nvPr/>
          </p:nvSpPr>
          <p:spPr>
            <a:xfrm>
              <a:off x="6796429" y="1608522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압축 대상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7194E9-BD9D-89FF-51E1-F5E79197EB59}"/>
                </a:ext>
              </a:extLst>
            </p:cNvPr>
            <p:cNvSpPr txBox="1"/>
            <p:nvPr/>
          </p:nvSpPr>
          <p:spPr>
            <a:xfrm>
              <a:off x="6800066" y="2064047"/>
              <a:ext cx="6774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압축 대상인 데이터는 각 컬러의 화소 성분들이며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 정보가 전달되는 수단이다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2F24005-9B2C-6310-D2BA-A334ACA9EE6D}"/>
              </a:ext>
            </a:extLst>
          </p:cNvPr>
          <p:cNvGrpSpPr/>
          <p:nvPr/>
        </p:nvGrpSpPr>
        <p:grpSpPr>
          <a:xfrm>
            <a:off x="4308958" y="3715285"/>
            <a:ext cx="7550896" cy="763302"/>
            <a:chOff x="6796429" y="1608522"/>
            <a:chExt cx="7550896" cy="76330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C2979C-8561-8D58-DA03-FC38905DBB9B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압축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2BA9A5-7067-CEF1-069C-A010DD5672AA}"/>
                </a:ext>
              </a:extLst>
            </p:cNvPr>
            <p:cNvSpPr txBox="1"/>
            <p:nvPr/>
          </p:nvSpPr>
          <p:spPr>
            <a:xfrm>
              <a:off x="6800066" y="2064047"/>
              <a:ext cx="75472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중복 또는 무관한 데이터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불필요한 정보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를 줄이는 프로세스이다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몇 초 안에 해결할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4B8550-86A5-E676-4823-BCB4727EB5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1"/>
          <a:stretch/>
        </p:blipFill>
        <p:spPr bwMode="auto">
          <a:xfrm>
            <a:off x="5413705" y="0"/>
            <a:ext cx="45723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884A8A-CE19-621F-6FA9-3A902A9DD8B7}"/>
              </a:ext>
            </a:extLst>
          </p:cNvPr>
          <p:cNvSpPr txBox="1"/>
          <p:nvPr/>
        </p:nvSpPr>
        <p:spPr>
          <a:xfrm>
            <a:off x="7376734" y="1725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원본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5EFF19-B89D-18A3-01F1-CC1D5C8C9B06}"/>
              </a:ext>
            </a:extLst>
          </p:cNvPr>
          <p:cNvSpPr txBox="1"/>
          <p:nvPr/>
        </p:nvSpPr>
        <p:spPr>
          <a:xfrm>
            <a:off x="6948732" y="354600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highlight>
                  <a:srgbClr val="000000"/>
                </a:highlight>
              </a:rPr>
              <a:t>압축 후 해제</a:t>
            </a:r>
            <a:endParaRPr lang="ko-KR" altLang="en-US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7521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935419" cy="1163374"/>
            <a:chOff x="960681" y="2615402"/>
            <a:chExt cx="293541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9354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영상 압축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압축 해제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308958" y="2087063"/>
            <a:ext cx="5638513" cy="978745"/>
            <a:chOff x="6796429" y="1608522"/>
            <a:chExt cx="5638513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21595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압축 영상의 크기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5634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압축된 영상이 바로 표시될 수는 없지만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원래 영상의 데이터에 대해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1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데이터 비트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(1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저장비트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만을 담고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14F3AAB-8C9A-327B-0F6D-FA124A386EF3}"/>
              </a:ext>
            </a:extLst>
          </p:cNvPr>
          <p:cNvGrpSpPr/>
          <p:nvPr/>
        </p:nvGrpSpPr>
        <p:grpSpPr>
          <a:xfrm>
            <a:off x="4308958" y="958370"/>
            <a:ext cx="6521768" cy="763302"/>
            <a:chOff x="6796429" y="1608522"/>
            <a:chExt cx="6521768" cy="7633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ED7A34-5FCB-889F-D033-5856EDA8C30A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손실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77A892-54E5-BB61-AF6D-40705EA501BE}"/>
                </a:ext>
              </a:extLst>
            </p:cNvPr>
            <p:cNvSpPr txBox="1"/>
            <p:nvPr/>
          </p:nvSpPr>
          <p:spPr>
            <a:xfrm>
              <a:off x="6800066" y="2064047"/>
              <a:ext cx="6518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압축 전후 차이가 아예 없다면 무손실 압축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차이가 있다면 손실 압축이라 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7431184-E5D9-5A8C-00E0-C1E37B28FF07}"/>
              </a:ext>
            </a:extLst>
          </p:cNvPr>
          <p:cNvGrpSpPr/>
          <p:nvPr/>
        </p:nvGrpSpPr>
        <p:grpSpPr>
          <a:xfrm>
            <a:off x="4308958" y="3429000"/>
            <a:ext cx="5954305" cy="763302"/>
            <a:chOff x="6796429" y="1608522"/>
            <a:chExt cx="5954305" cy="76330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FBA0F09-6673-DFCF-A0A6-94046DB248EF}"/>
                </a:ext>
              </a:extLst>
            </p:cNvPr>
            <p:cNvSpPr txBox="1"/>
            <p:nvPr/>
          </p:nvSpPr>
          <p:spPr>
            <a:xfrm>
              <a:off x="6796429" y="1608522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전송 속도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31A579-C498-AA99-C003-13E2ABACED99}"/>
                </a:ext>
              </a:extLst>
            </p:cNvPr>
            <p:cNvSpPr txBox="1"/>
            <p:nvPr/>
          </p:nvSpPr>
          <p:spPr>
            <a:xfrm>
              <a:off x="6800066" y="2064047"/>
              <a:ext cx="5950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압축된 영상이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1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분만에 전송된다면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원래 영상은 거의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4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시간이 소요된다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9FC79C7-AB7B-9DBD-27BE-9CC3AEA1A5D3}"/>
              </a:ext>
            </a:extLst>
          </p:cNvPr>
          <p:cNvGrpSpPr/>
          <p:nvPr/>
        </p:nvGrpSpPr>
        <p:grpSpPr>
          <a:xfrm>
            <a:off x="4308958" y="4481603"/>
            <a:ext cx="5920641" cy="978745"/>
            <a:chOff x="6796429" y="1608522"/>
            <a:chExt cx="5920641" cy="9787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76F3AFE-329D-6009-C7BD-45C10590918D}"/>
                </a:ext>
              </a:extLst>
            </p:cNvPr>
            <p:cNvSpPr txBox="1"/>
            <p:nvPr/>
          </p:nvSpPr>
          <p:spPr>
            <a:xfrm>
              <a:off x="6796429" y="1608522"/>
              <a:ext cx="777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JEPG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9A3BC4-F3B6-9B6F-D6DF-537FA62085C5}"/>
                </a:ext>
              </a:extLst>
            </p:cNvPr>
            <p:cNvSpPr txBox="1"/>
            <p:nvPr/>
          </p:nvSpPr>
          <p:spPr>
            <a:xfrm>
              <a:off x="6800066" y="2064047"/>
              <a:ext cx="59170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압축의 대표적 예시이며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복구된 영상의 품질이 떨어진다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이는 손실 압축 기법들의 특성이며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압축 레벨을 바꾸면 나아질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5122" name="Picture 2" descr="raw vs jpeg gradient">
            <a:extLst>
              <a:ext uri="{FF2B5EF4-FFF2-40B4-BE49-F238E27FC236}">
                <a16:creationId xmlns:a16="http://schemas.microsoft.com/office/drawing/2014/main" id="{B4FEB257-2D2F-C2CE-CC8F-7176A90E7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957" y="-1"/>
            <a:ext cx="6462205" cy="450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9450A5-7025-FA8B-6253-4F30DEF077B5}"/>
              </a:ext>
            </a:extLst>
          </p:cNvPr>
          <p:cNvSpPr txBox="1"/>
          <p:nvPr/>
        </p:nvSpPr>
        <p:spPr>
          <a:xfrm>
            <a:off x="5221497" y="301660"/>
            <a:ext cx="500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압축률 ↑ </a:t>
            </a:r>
            <a:r>
              <a:rPr lang="en-US" altLang="ko-KR" b="1" dirty="0"/>
              <a:t>=&gt; </a:t>
            </a:r>
            <a:r>
              <a:rPr lang="ko-KR" altLang="en-US" b="1" dirty="0"/>
              <a:t>파일 크기 ↓ </a:t>
            </a:r>
            <a:r>
              <a:rPr lang="en-US" altLang="ko-KR" b="1" dirty="0"/>
              <a:t>=&gt; </a:t>
            </a:r>
            <a:r>
              <a:rPr lang="ko-KR" altLang="en-US" b="1" dirty="0"/>
              <a:t>이미지 품질 ↓</a:t>
            </a:r>
          </a:p>
        </p:txBody>
      </p:sp>
    </p:spTree>
    <p:extLst>
      <p:ext uri="{BB962C8B-B14F-4D97-AF65-F5344CB8AC3E}">
        <p14:creationId xmlns:p14="http://schemas.microsoft.com/office/powerpoint/2010/main" val="137353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40244" y="1473703"/>
            <a:ext cx="41296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CONTENTS</a:t>
            </a:r>
            <a:endParaRPr lang="ko-KR" altLang="en-US" sz="6000">
              <a:ln>
                <a:solidFill>
                  <a:srgbClr val="FE9E7E">
                    <a:alpha val="20000"/>
                  </a:srgbClr>
                </a:solidFill>
              </a:ln>
              <a:solidFill>
                <a:srgbClr val="FE9E7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-492369" y="-520504"/>
            <a:ext cx="13344156" cy="8128782"/>
            <a:chOff x="-492369" y="-520504"/>
            <a:chExt cx="13344156" cy="8128782"/>
          </a:xfrm>
          <a:solidFill>
            <a:srgbClr val="C8E4E5">
              <a:alpha val="60000"/>
            </a:srgbClr>
          </a:solidFill>
        </p:grpSpPr>
        <p:sp>
          <p:nvSpPr>
            <p:cNvPr id="6" name="타원 5"/>
            <p:cNvSpPr/>
            <p:nvPr/>
          </p:nvSpPr>
          <p:spPr>
            <a:xfrm>
              <a:off x="-492369" y="-5205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0010113" y="47666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12875" y="3615397"/>
            <a:ext cx="2967799" cy="923330"/>
            <a:chOff x="1012875" y="3615397"/>
            <a:chExt cx="2967799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01</a:t>
              </a:r>
              <a:endParaRPr lang="ko-KR" altLang="en-US" sz="54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76599" y="3877007"/>
              <a:ext cx="2004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스무딩</a:t>
              </a:r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en-US" altLang="ko-KR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/ </a:t>
              </a:r>
              <a:r>
                <a:rPr lang="ko-KR" altLang="en-US" sz="20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샤프닝</a:t>
              </a:r>
              <a:endParaRPr lang="ko-KR" altLang="en-US" sz="20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12875" y="5077336"/>
            <a:ext cx="3123290" cy="923330"/>
            <a:chOff x="1012875" y="3615397"/>
            <a:chExt cx="3123290" cy="923330"/>
          </a:xfrm>
        </p:grpSpPr>
        <p:sp>
          <p:nvSpPr>
            <p:cNvPr id="20" name="TextBox 19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03</a:t>
              </a:r>
              <a:endParaRPr lang="ko-KR" altLang="en-US" sz="54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76599" y="3877007"/>
              <a:ext cx="21595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영상 노이즈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241830" y="3615397"/>
            <a:ext cx="2866809" cy="923330"/>
            <a:chOff x="1012875" y="3615397"/>
            <a:chExt cx="2866809" cy="923330"/>
          </a:xfrm>
        </p:grpSpPr>
        <p:sp>
          <p:nvSpPr>
            <p:cNvPr id="25" name="TextBox 24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02</a:t>
              </a:r>
              <a:endParaRPr lang="ko-KR" altLang="en-US" sz="54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76599" y="3877007"/>
              <a:ext cx="1903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영상 분할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241830" y="5077336"/>
            <a:ext cx="2866809" cy="923330"/>
            <a:chOff x="1012875" y="3615397"/>
            <a:chExt cx="2866809" cy="923330"/>
          </a:xfrm>
        </p:grpSpPr>
        <p:sp>
          <p:nvSpPr>
            <p:cNvPr id="30" name="TextBox 29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04</a:t>
              </a:r>
              <a:endParaRPr lang="ko-KR" altLang="en-US" sz="54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76599" y="3877007"/>
              <a:ext cx="1903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영상 압축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7187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90476" y="2274838"/>
            <a:ext cx="4996882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</a:t>
            </a:r>
          </a:p>
          <a:p>
            <a:pPr algn="r"/>
            <a:r>
              <a:rPr lang="en-US" altLang="ko-KR" sz="115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YOU</a:t>
            </a:r>
            <a:endParaRPr lang="ko-KR" altLang="en-US" sz="1150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774953"/>
              </p:ext>
            </p:extLst>
          </p:nvPr>
        </p:nvGraphicFramePr>
        <p:xfrm>
          <a:off x="779975" y="5122854"/>
          <a:ext cx="439693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05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13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</a:tbl>
          </a:graphicData>
        </a:graphic>
      </p:graphicFrame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041009" y="970671"/>
            <a:ext cx="3212513" cy="3341753"/>
            <a:chOff x="1041009" y="970671"/>
            <a:chExt cx="3212513" cy="3341753"/>
          </a:xfrm>
        </p:grpSpPr>
        <p:sp>
          <p:nvSpPr>
            <p:cNvPr id="13" name="타원 12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220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4523" y="1050511"/>
            <a:ext cx="184537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1150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5425640" y="3252739"/>
            <a:ext cx="5101076" cy="2121639"/>
            <a:chOff x="6635462" y="3843583"/>
            <a:chExt cx="5101076" cy="2121639"/>
          </a:xfrm>
        </p:grpSpPr>
        <p:sp>
          <p:nvSpPr>
            <p:cNvPr id="6" name="TextBox 5"/>
            <p:cNvSpPr txBox="1"/>
            <p:nvPr/>
          </p:nvSpPr>
          <p:spPr>
            <a:xfrm>
              <a:off x="6635462" y="3843583"/>
              <a:ext cx="51010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5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스무딩</a:t>
              </a:r>
              <a:r>
                <a:rPr lang="ko-KR" altLang="en-US" sz="5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en-US" altLang="ko-KR" sz="5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/ </a:t>
              </a:r>
              <a:r>
                <a:rPr lang="ko-KR" altLang="en-US" sz="5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샤프닝</a:t>
              </a:r>
              <a:endPara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551808" y="5503557"/>
              <a:ext cx="184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96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097323" cy="1163374"/>
            <a:chOff x="960681" y="2615402"/>
            <a:chExt cx="3097323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0973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스무딩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/ </a:t>
              </a:r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샤프닝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5571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 영상 </a:t>
              </a:r>
              <a:r>
                <a:rPr lang="ko-KR" altLang="en-US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스무딩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308958" y="1826287"/>
            <a:ext cx="6356658" cy="978745"/>
            <a:chOff x="6796429" y="1608522"/>
            <a:chExt cx="6356658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24160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그레이 영상 </a:t>
              </a:r>
              <a:r>
                <a:rPr lang="ko-KR" altLang="en-US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스무딩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353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필터링 마스크의 계수들이 같은 값을 갖는 공간 필터가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 위로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이동함에 따라 각 화소는 마스크에 의해 이웃 화소들의 평균값으로 교체된다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81F5C9-3D72-4133-F594-E4BA270B4FA0}"/>
              </a:ext>
            </a:extLst>
          </p:cNvPr>
          <p:cNvGrpSpPr/>
          <p:nvPr/>
        </p:nvGrpSpPr>
        <p:grpSpPr>
          <a:xfrm>
            <a:off x="4308958" y="3164320"/>
            <a:ext cx="7159763" cy="763302"/>
            <a:chOff x="6796429" y="1608522"/>
            <a:chExt cx="7159763" cy="76330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8966E1-29B7-F3CD-E685-0462B55AD0C0}"/>
                </a:ext>
              </a:extLst>
            </p:cNvPr>
            <p:cNvSpPr txBox="1"/>
            <p:nvPr/>
          </p:nvSpPr>
          <p:spPr>
            <a:xfrm>
              <a:off x="6796429" y="1608522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차이점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AE8E17-28F2-09A6-17D7-5B1EA3EA28E1}"/>
                </a:ext>
              </a:extLst>
            </p:cNvPr>
            <p:cNvSpPr txBox="1"/>
            <p:nvPr/>
          </p:nvSpPr>
          <p:spPr>
            <a:xfrm>
              <a:off x="6800066" y="2064047"/>
              <a:ext cx="71561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컬러와 그레이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스무딩의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주요 차이점은 스칼라 값 대신에 성분 벡터를 다룬다는 점이다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6845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097323" cy="1163374"/>
            <a:chOff x="960681" y="2615402"/>
            <a:chExt cx="3097323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0973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스무딩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/ </a:t>
              </a:r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샤프닝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5571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 영상 </a:t>
              </a:r>
              <a:r>
                <a:rPr lang="ko-KR" altLang="en-US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스무딩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308958" y="1065471"/>
            <a:ext cx="7496907" cy="978745"/>
            <a:chOff x="6796429" y="1608522"/>
            <a:chExt cx="7496907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처리 방법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74932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이웃 평균화에 의해 평면 단위로 하여금 독립적으로 수행하거나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RGB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 벡터를 이용해서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평균화를 할 수 있으며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두 결과는 같다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2EF43D2-B0F6-B2B2-F078-822D3FC57EA7}"/>
              </a:ext>
            </a:extLst>
          </p:cNvPr>
          <p:cNvGrpSpPr/>
          <p:nvPr/>
        </p:nvGrpSpPr>
        <p:grpSpPr>
          <a:xfrm>
            <a:off x="4308958" y="2449810"/>
            <a:ext cx="6694892" cy="763302"/>
            <a:chOff x="6796429" y="1608522"/>
            <a:chExt cx="6694892" cy="7633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A16428-C2B8-0C77-E16B-6DCB1A6D414B}"/>
                </a:ext>
              </a:extLst>
            </p:cNvPr>
            <p:cNvSpPr txBox="1"/>
            <p:nvPr/>
          </p:nvSpPr>
          <p:spPr>
            <a:xfrm>
              <a:off x="6796429" y="1608522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HSI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모델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2DD44F-B0FA-976C-ECB8-A03F0A01F1C0}"/>
                </a:ext>
              </a:extLst>
            </p:cNvPr>
            <p:cNvSpPr txBox="1"/>
            <p:nvPr/>
          </p:nvSpPr>
          <p:spPr>
            <a:xfrm>
              <a:off x="6800066" y="2064047"/>
              <a:ext cx="6691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HSI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모델로 처리하는 경우 밝기 성분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(I)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만을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스무딩하는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것이 더 효율적일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7B6AA180-1443-AAA9-0396-37A1378C9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" r="2942" b="26256"/>
          <a:stretch/>
        </p:blipFill>
        <p:spPr bwMode="auto">
          <a:xfrm>
            <a:off x="2743200" y="3644888"/>
            <a:ext cx="9448800" cy="321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31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097323" cy="1163374"/>
            <a:chOff x="960681" y="2615402"/>
            <a:chExt cx="3097323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0973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스무딩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/ </a:t>
              </a:r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샤프닝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5571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 영상 </a:t>
              </a:r>
              <a:r>
                <a:rPr lang="ko-KR" altLang="en-US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샤프닝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308958" y="709368"/>
            <a:ext cx="7441058" cy="763302"/>
            <a:chOff x="6796429" y="1608522"/>
            <a:chExt cx="7441058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1316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Laplacian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7437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각 성분의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Laplacian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을 독립적으로 계산하여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True color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영상의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Laplacian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을 계산할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1404703-A7EF-3698-908F-601FB0AD0222}"/>
              </a:ext>
            </a:extLst>
          </p:cNvPr>
          <p:cNvGrpSpPr/>
          <p:nvPr/>
        </p:nvGrpSpPr>
        <p:grpSpPr>
          <a:xfrm>
            <a:off x="4308958" y="1700307"/>
            <a:ext cx="4575722" cy="763302"/>
            <a:chOff x="6796429" y="1608522"/>
            <a:chExt cx="4575722" cy="7633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4220D9-C2DA-98F4-7029-75836F35A66A}"/>
                </a:ext>
              </a:extLst>
            </p:cNvPr>
            <p:cNvSpPr txBox="1"/>
            <p:nvPr/>
          </p:nvSpPr>
          <p:spPr>
            <a:xfrm>
              <a:off x="6796429" y="1608522"/>
              <a:ext cx="13021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RGB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모델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578A40-36CB-644F-D2B0-64D119EB2AF4}"/>
                </a:ext>
              </a:extLst>
            </p:cNvPr>
            <p:cNvSpPr txBox="1"/>
            <p:nvPr/>
          </p:nvSpPr>
          <p:spPr>
            <a:xfrm>
              <a:off x="6800066" y="2064047"/>
              <a:ext cx="45720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각 성분들의 처리 결과의 합으로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샤프닝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영상을 만든다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93C1F1F-C340-5862-97CB-E2F08A0DD45B}"/>
              </a:ext>
            </a:extLst>
          </p:cNvPr>
          <p:cNvGrpSpPr/>
          <p:nvPr/>
        </p:nvGrpSpPr>
        <p:grpSpPr>
          <a:xfrm>
            <a:off x="4308958" y="2691246"/>
            <a:ext cx="6834353" cy="763302"/>
            <a:chOff x="6796429" y="1608522"/>
            <a:chExt cx="6834353" cy="76330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1001C1-456F-EBC7-11DD-F5F6145EA8F0}"/>
                </a:ext>
              </a:extLst>
            </p:cNvPr>
            <p:cNvSpPr txBox="1"/>
            <p:nvPr/>
          </p:nvSpPr>
          <p:spPr>
            <a:xfrm>
              <a:off x="6796429" y="1608522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HSI 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모델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48CDE3D-22A8-D37C-1234-6FE109A87D93}"/>
                </a:ext>
              </a:extLst>
            </p:cNvPr>
            <p:cNvSpPr txBox="1"/>
            <p:nvPr/>
          </p:nvSpPr>
          <p:spPr>
            <a:xfrm>
              <a:off x="6800066" y="2064047"/>
              <a:ext cx="68307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밝기 성분의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Laplacian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을 바뀌지 않은 색상과 채도 성분들과 결합해서 만들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119C9D-D240-35C8-B6C5-E7272A9E4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r="2617" b="23411"/>
          <a:stretch/>
        </p:blipFill>
        <p:spPr bwMode="auto">
          <a:xfrm>
            <a:off x="2467429" y="3659978"/>
            <a:ext cx="9724571" cy="319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D46D12-40F3-B2FA-F1ED-9827E40AC179}"/>
              </a:ext>
            </a:extLst>
          </p:cNvPr>
          <p:cNvSpPr txBox="1"/>
          <p:nvPr/>
        </p:nvSpPr>
        <p:spPr>
          <a:xfrm>
            <a:off x="6096000" y="3838504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highlight>
                  <a:srgbClr val="000000"/>
                </a:highlight>
              </a:rPr>
              <a:t>I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성분만 </a:t>
            </a:r>
            <a:r>
              <a:rPr lang="ko-KR" altLang="en-US" b="1" dirty="0" err="1">
                <a:solidFill>
                  <a:schemeClr val="bg1"/>
                </a:solidFill>
                <a:highlight>
                  <a:srgbClr val="000000"/>
                </a:highlight>
              </a:rPr>
              <a:t>샤프닝한</a:t>
            </a:r>
            <a:r>
              <a:rPr lang="ko-KR" alt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 결과</a:t>
            </a:r>
          </a:p>
        </p:txBody>
      </p:sp>
    </p:spTree>
    <p:extLst>
      <p:ext uri="{BB962C8B-B14F-4D97-AF65-F5344CB8AC3E}">
        <p14:creationId xmlns:p14="http://schemas.microsoft.com/office/powerpoint/2010/main" val="9435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3079" y="3119510"/>
            <a:ext cx="4826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컬러 영상 분할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504" y="1050511"/>
            <a:ext cx="3465953" cy="1862048"/>
            <a:chOff x="8841098" y="1050511"/>
            <a:chExt cx="3465953" cy="1862048"/>
          </a:xfrm>
        </p:grpSpPr>
        <p:sp>
          <p:nvSpPr>
            <p:cNvPr id="10" name="TextBox 9"/>
            <p:cNvSpPr txBox="1"/>
            <p:nvPr/>
          </p:nvSpPr>
          <p:spPr>
            <a:xfrm>
              <a:off x="10461674" y="1050511"/>
              <a:ext cx="184537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150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02</a:t>
              </a:r>
              <a:endParaRPr lang="ko-KR" altLang="en-US" sz="1150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841098" y="1981535"/>
              <a:ext cx="15220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0071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935419" cy="1163374"/>
            <a:chOff x="960681" y="2615402"/>
            <a:chExt cx="293541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9354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영상 분할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정의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308958" y="2631850"/>
            <a:ext cx="2889363" cy="763302"/>
            <a:chOff x="6796429" y="1608522"/>
            <a:chExt cx="2889363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25811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분할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(Segmentation)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영상을 영역들로 나누는 프로세스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0600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935419" cy="1163374"/>
            <a:chOff x="960681" y="2615402"/>
            <a:chExt cx="293541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9354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영상 분할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3821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HSI </a:t>
              </a:r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공간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308958" y="1493910"/>
            <a:ext cx="7193426" cy="763302"/>
            <a:chOff x="6796429" y="1608522"/>
            <a:chExt cx="7193426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24160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표현의 편의성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71897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개별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평면들에서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분할이 수행되기를 원하면 컬러가 편리하게 표현되는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HSI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공간이 좋다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5B12342-9194-1589-2B4E-991BF72286DE}"/>
              </a:ext>
            </a:extLst>
          </p:cNvPr>
          <p:cNvGrpSpPr/>
          <p:nvPr/>
        </p:nvGrpSpPr>
        <p:grpSpPr>
          <a:xfrm>
            <a:off x="4308958" y="2710766"/>
            <a:ext cx="7356932" cy="763302"/>
            <a:chOff x="6796429" y="1608522"/>
            <a:chExt cx="7356932" cy="7633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AB32C5-0A67-6D37-5291-8B80258BA2B2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채도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11C060-C22D-7E4E-5C29-EE786D3BE39C}"/>
                </a:ext>
              </a:extLst>
            </p:cNvPr>
            <p:cNvSpPr txBox="1"/>
            <p:nvPr/>
          </p:nvSpPr>
          <p:spPr>
            <a:xfrm>
              <a:off x="6800066" y="2064047"/>
              <a:ext cx="73532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보통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색상 영역상에서 관심 영역들을 더욱 분리시키기 위해서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마스킹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영상으로 사용된다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FF7462-C8E0-3003-F244-8C06690B5D60}"/>
              </a:ext>
            </a:extLst>
          </p:cNvPr>
          <p:cNvGrpSpPr/>
          <p:nvPr/>
        </p:nvGrpSpPr>
        <p:grpSpPr>
          <a:xfrm>
            <a:off x="4308958" y="3927622"/>
            <a:ext cx="6060103" cy="763302"/>
            <a:chOff x="6796429" y="1608522"/>
            <a:chExt cx="6060103" cy="76330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A8B282-B678-298B-34A8-70579CD42627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밝기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91E02A-5773-1573-BF55-C6AFE94670C3}"/>
                </a:ext>
              </a:extLst>
            </p:cNvPr>
            <p:cNvSpPr txBox="1"/>
            <p:nvPr/>
          </p:nvSpPr>
          <p:spPr>
            <a:xfrm>
              <a:off x="6800066" y="2064047"/>
              <a:ext cx="6056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밝기 영상은 컬러 정보를 갖지 않으므로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 영상의 분할에 덜 사용된다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4236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5453</TotalTime>
  <Words>735</Words>
  <Application>Microsoft Office PowerPoint</Application>
  <PresentationFormat>와이드스크린</PresentationFormat>
  <Paragraphs>152</Paragraphs>
  <Slides>20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KoPub돋움체 Bold</vt:lpstr>
      <vt:lpstr>KoPub돋움체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윤진호</dc:creator>
  <cp:lastModifiedBy>송대석</cp:lastModifiedBy>
  <cp:revision>491</cp:revision>
  <dcterms:created xsi:type="dcterms:W3CDTF">2020-08-18T14:02:52Z</dcterms:created>
  <dcterms:modified xsi:type="dcterms:W3CDTF">2022-05-13T04:41:34Z</dcterms:modified>
</cp:coreProperties>
</file>